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7" r:id="rId5"/>
  </p:sldIdLst>
  <p:sldSz cx="27432000" cy="43891200"/>
  <p:notesSz cx="6858000" cy="92964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29"/>
    <a:srgbClr val="6BC547"/>
    <a:srgbClr val="FFFF66"/>
    <a:srgbClr val="3E3A00"/>
    <a:srgbClr val="464100"/>
    <a:srgbClr val="E4E1AE"/>
    <a:srgbClr val="003300"/>
    <a:srgbClr val="F9FBAB"/>
    <a:srgbClr val="EAF4E4"/>
    <a:srgbClr val="D6E9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7" d="100"/>
          <a:sy n="17" d="100"/>
        </p:scale>
        <p:origin x="1872"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slide" Target="slides/slide1.xml"/><Relationship Id="rId4" Type="http://schemas.openxmlformats.org/officeDocument/2006/relationships/slideMaster" Target="slideMasters/slideMaster1.xml"/><Relationship Id="rId9" Type="http://schemas.openxmlformats.org/officeDocument/2006/relationships/tableStyles" Target="tableStyles.xml"/></Relationships>
</file>

<file path=ppt/media/hdphoto1.wdp>
</file>

<file path=ppt/media/hdphoto2.wdp>
</file>

<file path=ppt/media/hdphoto3.wdp>
</file>

<file path=ppt/media/image1.png>
</file>

<file path=ppt/media/image2.jpeg>
</file>

<file path=ppt/media/image3.pn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7183123"/>
            <a:ext cx="23317200" cy="15280640"/>
          </a:xfrm>
        </p:spPr>
        <p:txBody>
          <a:bodyPr anchor="b"/>
          <a:lstStyle>
            <a:lvl1pPr algn="ctr">
              <a:defRPr sz="18000"/>
            </a:lvl1pPr>
          </a:lstStyle>
          <a:p>
            <a:r>
              <a:rPr lang="en-US" smtClean="0"/>
              <a:t>Click to edit Master title style</a:t>
            </a:r>
            <a:endParaRPr lang="en-US" dirty="0"/>
          </a:p>
        </p:txBody>
      </p:sp>
      <p:sp>
        <p:nvSpPr>
          <p:cNvPr id="3" name="Subtitle 2"/>
          <p:cNvSpPr>
            <a:spLocks noGrp="1"/>
          </p:cNvSpPr>
          <p:nvPr>
            <p:ph type="subTitle" idx="1"/>
          </p:nvPr>
        </p:nvSpPr>
        <p:spPr>
          <a:xfrm>
            <a:off x="3429000" y="23053043"/>
            <a:ext cx="20574000" cy="10596877"/>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988949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982557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2336800"/>
            <a:ext cx="5915025" cy="3719576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885952" y="2336800"/>
            <a:ext cx="17402175" cy="371957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616894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2737597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10942333"/>
            <a:ext cx="23660100" cy="18257517"/>
          </a:xfrm>
        </p:spPr>
        <p:txBody>
          <a:bodyPr anchor="b"/>
          <a:lstStyle>
            <a:lvl1pPr>
              <a:defRPr sz="18000"/>
            </a:lvl1pPr>
          </a:lstStyle>
          <a:p>
            <a:r>
              <a:rPr lang="en-US" smtClean="0"/>
              <a:t>Click to edit Master title style</a:t>
            </a:r>
            <a:endParaRPr lang="en-US" dirty="0"/>
          </a:p>
        </p:txBody>
      </p:sp>
      <p:sp>
        <p:nvSpPr>
          <p:cNvPr id="3" name="Text Placeholder 2"/>
          <p:cNvSpPr>
            <a:spLocks noGrp="1"/>
          </p:cNvSpPr>
          <p:nvPr>
            <p:ph type="body" idx="1"/>
          </p:nvPr>
        </p:nvSpPr>
        <p:spPr>
          <a:xfrm>
            <a:off x="1871664" y="29372573"/>
            <a:ext cx="23660100" cy="96011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A0A2AC6-A4D1-44C7-8CBA-928D2EE56CEC}" type="datetimeFigureOut">
              <a:rPr lang="en-US" smtClean="0"/>
              <a:t>5/26/2017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360261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885950" y="11684000"/>
            <a:ext cx="1165860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3887450" y="11684000"/>
            <a:ext cx="1165860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A0A2AC6-A4D1-44C7-8CBA-928D2EE56CEC}" type="datetimeFigureOut">
              <a:rPr lang="en-US" smtClean="0"/>
              <a:t>5/26/2017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744560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336810"/>
            <a:ext cx="23660100" cy="848360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889526" y="10759443"/>
            <a:ext cx="11605020"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smtClean="0"/>
              <a:t>Click to edit Master text styles</a:t>
            </a:r>
          </a:p>
        </p:txBody>
      </p:sp>
      <p:sp>
        <p:nvSpPr>
          <p:cNvPr id="4" name="Content Placeholder 3"/>
          <p:cNvSpPr>
            <a:spLocks noGrp="1"/>
          </p:cNvSpPr>
          <p:nvPr>
            <p:ph sz="half" idx="2"/>
          </p:nvPr>
        </p:nvSpPr>
        <p:spPr>
          <a:xfrm>
            <a:off x="1889526" y="16032480"/>
            <a:ext cx="11605020"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3887452" y="10759443"/>
            <a:ext cx="11662173"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smtClean="0"/>
              <a:t>Click to edit Master text styles</a:t>
            </a:r>
          </a:p>
        </p:txBody>
      </p:sp>
      <p:sp>
        <p:nvSpPr>
          <p:cNvPr id="6" name="Content Placeholder 5"/>
          <p:cNvSpPr>
            <a:spLocks noGrp="1"/>
          </p:cNvSpPr>
          <p:nvPr>
            <p:ph sz="quarter" idx="4"/>
          </p:nvPr>
        </p:nvSpPr>
        <p:spPr>
          <a:xfrm>
            <a:off x="13887452" y="16032480"/>
            <a:ext cx="11662173"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A0A2AC6-A4D1-44C7-8CBA-928D2EE56CEC}" type="datetimeFigureOut">
              <a:rPr lang="en-US" smtClean="0"/>
              <a:t>5/26/2017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3668653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A0A2AC6-A4D1-44C7-8CBA-928D2EE56CEC}" type="datetimeFigureOut">
              <a:rPr lang="en-US" smtClean="0"/>
              <a:t>5/26/2017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816894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0A2AC6-A4D1-44C7-8CBA-928D2EE56CEC}" type="datetimeFigureOut">
              <a:rPr lang="en-US" smtClean="0"/>
              <a:t>5/26/2017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25834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smtClean="0"/>
              <a:t>Click to edit Master title style</a:t>
            </a:r>
            <a:endParaRPr lang="en-US" dirty="0"/>
          </a:p>
        </p:txBody>
      </p:sp>
      <p:sp>
        <p:nvSpPr>
          <p:cNvPr id="3" name="Content Placeholder 2"/>
          <p:cNvSpPr>
            <a:spLocks noGrp="1"/>
          </p:cNvSpPr>
          <p:nvPr>
            <p:ph idx="1"/>
          </p:nvPr>
        </p:nvSpPr>
        <p:spPr>
          <a:xfrm>
            <a:off x="11662173" y="6319530"/>
            <a:ext cx="13887450" cy="31191200"/>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5/26/2017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118036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662173" y="6319530"/>
            <a:ext cx="13887450" cy="31191200"/>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smtClean="0"/>
              <a:t>Click icon to add picture</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5/26/2017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808765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2336810"/>
            <a:ext cx="23660100" cy="848360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885950" y="11684000"/>
            <a:ext cx="23660100" cy="27848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885950" y="40680650"/>
            <a:ext cx="6172200" cy="2336800"/>
          </a:xfrm>
          <a:prstGeom prst="rect">
            <a:avLst/>
          </a:prstGeom>
        </p:spPr>
        <p:txBody>
          <a:bodyPr vert="horz" lIns="91440" tIns="45720" rIns="91440" bIns="45720" rtlCol="0" anchor="ctr"/>
          <a:lstStyle>
            <a:lvl1pPr algn="l">
              <a:defRPr sz="3600">
                <a:solidFill>
                  <a:schemeClr val="tx1">
                    <a:tint val="75000"/>
                  </a:schemeClr>
                </a:solidFill>
              </a:defRPr>
            </a:lvl1pPr>
          </a:lstStyle>
          <a:p>
            <a:fld id="{0A0A2AC6-A4D1-44C7-8CBA-928D2EE56CEC}" type="datetimeFigureOut">
              <a:rPr lang="en-US" smtClean="0"/>
              <a:t>5/26/2017</a:t>
            </a:fld>
            <a:endParaRPr lang="en-US"/>
          </a:p>
        </p:txBody>
      </p:sp>
      <p:sp>
        <p:nvSpPr>
          <p:cNvPr id="5" name="Footer Placeholder 4"/>
          <p:cNvSpPr>
            <a:spLocks noGrp="1"/>
          </p:cNvSpPr>
          <p:nvPr>
            <p:ph type="ftr" sz="quarter" idx="3"/>
          </p:nvPr>
        </p:nvSpPr>
        <p:spPr>
          <a:xfrm>
            <a:off x="9086850" y="40680650"/>
            <a:ext cx="9258300" cy="2336800"/>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40680650"/>
            <a:ext cx="6172200" cy="2336800"/>
          </a:xfrm>
          <a:prstGeom prst="rect">
            <a:avLst/>
          </a:prstGeom>
        </p:spPr>
        <p:txBody>
          <a:bodyPr vert="horz" lIns="91440" tIns="45720" rIns="91440" bIns="45720" rtlCol="0" anchor="ctr"/>
          <a:lstStyle>
            <a:lvl1pPr algn="r">
              <a:defRPr sz="3600">
                <a:solidFill>
                  <a:schemeClr val="tx1">
                    <a:tint val="75000"/>
                  </a:schemeClr>
                </a:solidFill>
              </a:defRPr>
            </a:lvl1pPr>
          </a:lstStyle>
          <a:p>
            <a:fld id="{099BDE68-9C12-42C9-BE23-D730620A7751}" type="slidenum">
              <a:rPr lang="en-US" smtClean="0"/>
              <a:t>‹#›</a:t>
            </a:fld>
            <a:endParaRPr lang="en-US"/>
          </a:p>
        </p:txBody>
      </p:sp>
    </p:spTree>
    <p:extLst>
      <p:ext uri="{BB962C8B-B14F-4D97-AF65-F5344CB8AC3E}">
        <p14:creationId xmlns:p14="http://schemas.microsoft.com/office/powerpoint/2010/main" val="1240072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1.wdp"/><Relationship Id="rId7"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image" Target="../media/image2.jpeg"/><Relationship Id="rId9"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duotone>
              <a:schemeClr val="accent6">
                <a:shade val="45000"/>
                <a:satMod val="135000"/>
              </a:schemeClr>
              <a:prstClr val="white"/>
            </a:duotone>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b="6282"/>
          <a:stretch/>
        </p:blipFill>
        <p:spPr>
          <a:xfrm rot="16200000">
            <a:off x="-8217518" y="8278478"/>
            <a:ext cx="43988956" cy="27432000"/>
          </a:xfrm>
          <a:prstGeom prst="rect">
            <a:avLst/>
          </a:prstGeom>
        </p:spPr>
      </p:pic>
      <p:sp>
        <p:nvSpPr>
          <p:cNvPr id="4" name="TextBox 3"/>
          <p:cNvSpPr txBox="1"/>
          <p:nvPr/>
        </p:nvSpPr>
        <p:spPr>
          <a:xfrm>
            <a:off x="243840" y="-304800"/>
            <a:ext cx="20393724" cy="5863144"/>
          </a:xfrm>
          <a:prstGeom prst="rect">
            <a:avLst/>
          </a:prstGeom>
          <a:noFill/>
        </p:spPr>
        <p:txBody>
          <a:bodyPr wrap="none" rtlCol="0">
            <a:spAutoFit/>
            <a:scene3d>
              <a:camera prst="orthographicFront">
                <a:rot lat="0" lon="21599974" rev="0"/>
              </a:camera>
              <a:lightRig rig="threePt" dir="t"/>
            </a:scene3d>
          </a:bodyPr>
          <a:lstStyle/>
          <a:p>
            <a:r>
              <a:rPr lang="en-US" sz="37500" spc="3000" dirty="0" smtClean="0">
                <a:ln w="254000">
                  <a:solidFill>
                    <a:srgbClr val="003300"/>
                  </a:solidFill>
                </a:ln>
                <a:solidFill>
                  <a:srgbClr val="6BC547"/>
                </a:solidFill>
                <a:latin typeface="Magneto" panose="04030805050802020D02" pitchFamily="82" charset="0"/>
              </a:rPr>
              <a:t>Women</a:t>
            </a:r>
            <a:endParaRPr lang="en-US" sz="37500" spc="3000" dirty="0">
              <a:ln w="254000">
                <a:solidFill>
                  <a:srgbClr val="003300"/>
                </a:solidFill>
              </a:ln>
              <a:solidFill>
                <a:srgbClr val="6BC547"/>
              </a:solidFill>
              <a:latin typeface="Magneto" panose="04030805050802020D02" pitchFamily="82" charset="0"/>
            </a:endParaRPr>
          </a:p>
        </p:txBody>
      </p:sp>
      <p:sp>
        <p:nvSpPr>
          <p:cNvPr id="5" name="TextBox 4"/>
          <p:cNvSpPr txBox="1"/>
          <p:nvPr/>
        </p:nvSpPr>
        <p:spPr>
          <a:xfrm>
            <a:off x="22863187" y="9402226"/>
            <a:ext cx="5186035" cy="34532851"/>
          </a:xfrm>
          <a:prstGeom prst="rect">
            <a:avLst/>
          </a:prstGeom>
          <a:noFill/>
        </p:spPr>
        <p:txBody>
          <a:bodyPr vert="vert" wrap="none" rtlCol="0">
            <a:spAutoFit/>
          </a:bodyPr>
          <a:lstStyle/>
          <a:p>
            <a:r>
              <a:rPr lang="en-US" sz="32500" spc="1000" dirty="0" smtClean="0">
                <a:ln w="254000">
                  <a:solidFill>
                    <a:srgbClr val="003300"/>
                  </a:solidFill>
                </a:ln>
                <a:solidFill>
                  <a:srgbClr val="6BC547"/>
                </a:solidFill>
                <a:latin typeface="Magneto" panose="04030805050802020D02" pitchFamily="82" charset="0"/>
              </a:rPr>
              <a:t>In Technology</a:t>
            </a:r>
            <a:endParaRPr lang="en-US" sz="32500" spc="1000" dirty="0">
              <a:ln w="254000">
                <a:solidFill>
                  <a:srgbClr val="003300"/>
                </a:solidFill>
              </a:ln>
              <a:solidFill>
                <a:srgbClr val="6BC547"/>
              </a:solidFill>
              <a:latin typeface="Magneto" panose="04030805050802020D02" pitchFamily="82" charset="0"/>
            </a:endParaRPr>
          </a:p>
        </p:txBody>
      </p:sp>
      <p:grpSp>
        <p:nvGrpSpPr>
          <p:cNvPr id="23" name="Group 22"/>
          <p:cNvGrpSpPr/>
          <p:nvPr/>
        </p:nvGrpSpPr>
        <p:grpSpPr>
          <a:xfrm>
            <a:off x="15128787" y="32390205"/>
            <a:ext cx="7242629" cy="8826375"/>
            <a:chOff x="3469243" y="18056985"/>
            <a:chExt cx="9819340" cy="10731867"/>
          </a:xfrm>
        </p:grpSpPr>
        <p:sp>
          <p:nvSpPr>
            <p:cNvPr id="24" name="Rounded Rectangle 23"/>
            <p:cNvSpPr/>
            <p:nvPr/>
          </p:nvSpPr>
          <p:spPr>
            <a:xfrm>
              <a:off x="3469243" y="18056985"/>
              <a:ext cx="9819340" cy="10731867"/>
            </a:xfrm>
            <a:prstGeom prst="roundRect">
              <a:avLst>
                <a:gd name="adj" fmla="val 10142"/>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14490" y="18543980"/>
              <a:ext cx="8721401" cy="9776944"/>
            </a:xfrm>
            <a:prstGeom prst="roundRect">
              <a:avLst>
                <a:gd name="adj" fmla="val 8594"/>
              </a:avLst>
            </a:prstGeom>
            <a:solidFill>
              <a:srgbClr val="FFFFFF">
                <a:shade val="85000"/>
              </a:srgbClr>
            </a:solidFill>
            <a:ln>
              <a:noFill/>
            </a:ln>
            <a:effectLst/>
          </p:spPr>
        </p:pic>
      </p:grpSp>
      <p:cxnSp>
        <p:nvCxnSpPr>
          <p:cNvPr id="30" name="Straight Connector 29"/>
          <p:cNvCxnSpPr/>
          <p:nvPr/>
        </p:nvCxnSpPr>
        <p:spPr>
          <a:xfrm flipH="1">
            <a:off x="1394460" y="4948744"/>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1611994" y="16744504"/>
            <a:ext cx="1003858"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1584960" y="5230797"/>
            <a:ext cx="0" cy="16604009"/>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39" name="Rounded Rectangle 38"/>
          <p:cNvSpPr/>
          <p:nvPr/>
        </p:nvSpPr>
        <p:spPr>
          <a:xfrm>
            <a:off x="-17877750" y="10537354"/>
            <a:ext cx="5455920" cy="7542237"/>
          </a:xfrm>
          <a:prstGeom prst="roundRect">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 name="Oval 39"/>
          <p:cNvSpPr/>
          <p:nvPr/>
        </p:nvSpPr>
        <p:spPr>
          <a:xfrm>
            <a:off x="1171171"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ounded Rectangle 8"/>
          <p:cNvSpPr/>
          <p:nvPr/>
        </p:nvSpPr>
        <p:spPr>
          <a:xfrm>
            <a:off x="21457920" y="382563"/>
            <a:ext cx="5455920"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r="13348"/>
          <a:stretch/>
        </p:blipFill>
        <p:spPr>
          <a:xfrm>
            <a:off x="21614508" y="644081"/>
            <a:ext cx="5882775" cy="7166419"/>
          </a:xfrm>
          <a:prstGeom prst="rect">
            <a:avLst/>
          </a:prstGeom>
        </p:spPr>
      </p:pic>
      <p:sp>
        <p:nvSpPr>
          <p:cNvPr id="42" name="Oval 41"/>
          <p:cNvSpPr/>
          <p:nvPr/>
        </p:nvSpPr>
        <p:spPr>
          <a:xfrm>
            <a:off x="1180076" y="1628730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3" name="Straight Connector 42"/>
          <p:cNvCxnSpPr/>
          <p:nvPr/>
        </p:nvCxnSpPr>
        <p:spPr>
          <a:xfrm flipV="1">
            <a:off x="2671630" y="25524975"/>
            <a:ext cx="0" cy="4668614"/>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688775" y="20812216"/>
            <a:ext cx="7947225" cy="7692600"/>
            <a:chOff x="2318153" y="18056985"/>
            <a:chExt cx="12312247" cy="10731867"/>
          </a:xfrm>
        </p:grpSpPr>
        <p:sp>
          <p:nvSpPr>
            <p:cNvPr id="21" name="Rounded Rectangle 20"/>
            <p:cNvSpPr/>
            <p:nvPr/>
          </p:nvSpPr>
          <p:spPr>
            <a:xfrm>
              <a:off x="2318153" y="18056985"/>
              <a:ext cx="12312247" cy="10731867"/>
            </a:xfrm>
            <a:prstGeom prst="roundRect">
              <a:avLst>
                <a:gd name="adj" fmla="val 10734"/>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0" name="Picture 19"/>
            <p:cNvPicPr>
              <a:picLocks noChangeAspect="1"/>
            </p:cNvPicPr>
            <p:nvPr/>
          </p:nvPicPr>
          <p:blipFill rotWithShape="1">
            <a:blip r:embed="rId7" cstate="print">
              <a:extLst>
                <a:ext uri="{28A0092B-C50C-407E-A947-70E740481C1C}">
                  <a14:useLocalDpi xmlns:a14="http://schemas.microsoft.com/office/drawing/2010/main" val="0"/>
                </a:ext>
              </a:extLst>
            </a:blip>
            <a:srcRect l="30623" r="-1"/>
            <a:stretch/>
          </p:blipFill>
          <p:spPr>
            <a:xfrm>
              <a:off x="2697216" y="18471653"/>
              <a:ext cx="11515814" cy="9963029"/>
            </a:xfrm>
            <a:prstGeom prst="roundRect">
              <a:avLst>
                <a:gd name="adj" fmla="val 8594"/>
              </a:avLst>
            </a:prstGeom>
            <a:solidFill>
              <a:srgbClr val="FFFFFF">
                <a:shade val="85000"/>
              </a:srgbClr>
            </a:solidFill>
            <a:ln>
              <a:noFill/>
            </a:ln>
            <a:effectLst/>
          </p:spPr>
        </p:pic>
      </p:grpSp>
      <p:cxnSp>
        <p:nvCxnSpPr>
          <p:cNvPr id="47" name="Straight Connector 46"/>
          <p:cNvCxnSpPr/>
          <p:nvPr/>
        </p:nvCxnSpPr>
        <p:spPr>
          <a:xfrm flipH="1">
            <a:off x="-17780621" y="27290036"/>
            <a:ext cx="14408727"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19085965" y="30250840"/>
            <a:ext cx="0" cy="217794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2950309" y="29894857"/>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2207706" y="29247157"/>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0" name="Oval 49"/>
          <p:cNvSpPr/>
          <p:nvPr/>
        </p:nvSpPr>
        <p:spPr>
          <a:xfrm>
            <a:off x="18624123" y="2958759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2" name="Rounded Rectangle 51"/>
          <p:cNvSpPr/>
          <p:nvPr/>
        </p:nvSpPr>
        <p:spPr>
          <a:xfrm>
            <a:off x="2539299" y="14986263"/>
            <a:ext cx="18182337" cy="5376218"/>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r>
              <a:rPr lang="en-US" sz="5000" b="1" dirty="0" smtClean="0">
                <a:ln w="38100">
                  <a:solidFill>
                    <a:srgbClr val="3E3A00"/>
                  </a:solidFill>
                </a:ln>
                <a:solidFill>
                  <a:srgbClr val="FFFF29"/>
                </a:solidFill>
                <a:latin typeface="OCR A Extended" panose="02010509020102010303" pitchFamily="50" charset="0"/>
              </a:rPr>
              <a:t>This amazing leader has been many “firsts!” The first female maintenance officer in the Air Force, one of the first two female Air Officers Commanding of an Air Force Academy cadet squadron, and the Air Force’s first African-American female general officer!</a:t>
            </a:r>
            <a:endParaRPr lang="en-US" sz="5000" b="1" dirty="0">
              <a:ln w="38100">
                <a:solidFill>
                  <a:srgbClr val="3E3A00"/>
                </a:solidFill>
              </a:ln>
              <a:solidFill>
                <a:srgbClr val="FFFF29"/>
              </a:solidFill>
              <a:latin typeface="OCR A Extended" panose="02010509020102010303" pitchFamily="50" charset="0"/>
            </a:endParaRPr>
          </a:p>
        </p:txBody>
      </p:sp>
      <p:cxnSp>
        <p:nvCxnSpPr>
          <p:cNvPr id="53" name="Straight Connector 52"/>
          <p:cNvCxnSpPr/>
          <p:nvPr/>
        </p:nvCxnSpPr>
        <p:spPr>
          <a:xfrm flipV="1">
            <a:off x="-13367113" y="20537591"/>
            <a:ext cx="0" cy="318872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497381" y="21906892"/>
            <a:ext cx="914400" cy="914400"/>
          </a:xfrm>
          <a:prstGeom prst="ellipse">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5" name="Straight Connector 54"/>
          <p:cNvCxnSpPr/>
          <p:nvPr/>
        </p:nvCxnSpPr>
        <p:spPr>
          <a:xfrm flipV="1">
            <a:off x="13625756" y="4902784"/>
            <a:ext cx="0" cy="179995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13168556" y="4624972"/>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7" name="Straight Connector 56"/>
          <p:cNvCxnSpPr/>
          <p:nvPr/>
        </p:nvCxnSpPr>
        <p:spPr>
          <a:xfrm flipH="1">
            <a:off x="12494087" y="6704834"/>
            <a:ext cx="99915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13166007" y="62125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 name="Rounded Rectangle 59"/>
          <p:cNvSpPr/>
          <p:nvPr/>
        </p:nvSpPr>
        <p:spPr>
          <a:xfrm>
            <a:off x="21439729" y="382585"/>
            <a:ext cx="5455920" cy="7542237"/>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61" name="Picture 60"/>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l="47934" t="8616" r="13347" b="24705"/>
          <a:stretch/>
        </p:blipFill>
        <p:spPr>
          <a:xfrm>
            <a:off x="24884959" y="1259660"/>
            <a:ext cx="2628553" cy="4778477"/>
          </a:xfrm>
          <a:prstGeom prst="rect">
            <a:avLst/>
          </a:prstGeom>
        </p:spPr>
      </p:pic>
      <p:cxnSp>
        <p:nvCxnSpPr>
          <p:cNvPr id="64" name="Straight Connector 63"/>
          <p:cNvCxnSpPr/>
          <p:nvPr/>
        </p:nvCxnSpPr>
        <p:spPr>
          <a:xfrm flipV="1">
            <a:off x="20073252" y="7642037"/>
            <a:ext cx="1724272" cy="118026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20459586" y="7831721"/>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0" name="Straight Connector 69"/>
          <p:cNvCxnSpPr/>
          <p:nvPr/>
        </p:nvCxnSpPr>
        <p:spPr>
          <a:xfrm flipV="1">
            <a:off x="17126902" y="5082045"/>
            <a:ext cx="0" cy="2395737"/>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a:off x="16730662"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68" name="Group 67"/>
          <p:cNvGrpSpPr/>
          <p:nvPr/>
        </p:nvGrpSpPr>
        <p:grpSpPr>
          <a:xfrm>
            <a:off x="14128519" y="6888234"/>
            <a:ext cx="5886184" cy="7542237"/>
            <a:chOff x="14816459" y="8290206"/>
            <a:chExt cx="5886184" cy="7542237"/>
          </a:xfrm>
        </p:grpSpPr>
        <p:sp>
          <p:nvSpPr>
            <p:cNvPr id="12" name="Rounded Rectangle 11"/>
            <p:cNvSpPr/>
            <p:nvPr/>
          </p:nvSpPr>
          <p:spPr>
            <a:xfrm>
              <a:off x="14816459" y="8290206"/>
              <a:ext cx="5886184"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8" cstate="print">
              <a:extLst>
                <a:ext uri="{BEBA8EAE-BF5A-486C-A8C5-ECC9F3942E4B}">
                  <a14:imgProps xmlns:a14="http://schemas.microsoft.com/office/drawing/2010/main">
                    <a14:imgLayer r:embed="rId9">
                      <a14:imgEffect>
                        <a14:saturation sat="200000"/>
                      </a14:imgEffect>
                    </a14:imgLayer>
                  </a14:imgProps>
                </a:ext>
                <a:ext uri="{28A0092B-C50C-407E-A947-70E740481C1C}">
                  <a14:useLocalDpi xmlns:a14="http://schemas.microsoft.com/office/drawing/2010/main" val="0"/>
                </a:ext>
              </a:extLst>
            </a:blip>
            <a:stretch>
              <a:fillRect/>
            </a:stretch>
          </p:blipFill>
          <p:spPr>
            <a:xfrm flipH="1">
              <a:off x="15105314" y="8715915"/>
              <a:ext cx="5306670" cy="6783932"/>
            </a:xfrm>
            <a:prstGeom prst="roundRect">
              <a:avLst>
                <a:gd name="adj" fmla="val 16667"/>
              </a:avLst>
            </a:prstGeom>
            <a:ln>
              <a:noFill/>
            </a:ln>
            <a:effectLst/>
            <a:scene3d>
              <a:camera prst="orthographicFront"/>
              <a:lightRig rig="contrasting" dir="t">
                <a:rot lat="0" lon="0" rev="4200000"/>
              </a:lightRig>
            </a:scene3d>
            <a:sp3d prstMaterial="plastic">
              <a:contourClr>
                <a:srgbClr val="969696"/>
              </a:contourClr>
            </a:sp3d>
          </p:spPr>
        </p:pic>
      </p:grpSp>
      <p:cxnSp>
        <p:nvCxnSpPr>
          <p:cNvPr id="73" name="Straight Connector 72"/>
          <p:cNvCxnSpPr/>
          <p:nvPr/>
        </p:nvCxnSpPr>
        <p:spPr>
          <a:xfrm flipH="1" flipV="1">
            <a:off x="20700302" y="18846893"/>
            <a:ext cx="829635"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4" name="Rounded Rectangle 73"/>
          <p:cNvSpPr/>
          <p:nvPr/>
        </p:nvSpPr>
        <p:spPr>
          <a:xfrm>
            <a:off x="9080824" y="20828288"/>
            <a:ext cx="14083976" cy="8369460"/>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685800" indent="-685800">
              <a:buFont typeface="Wingdings" panose="05000000000000000000" pitchFamily="2" charset="2"/>
              <a:buChar char=""/>
            </a:pPr>
            <a:r>
              <a:rPr lang="en-US" sz="5000" b="1" dirty="0" smtClean="0">
                <a:ln w="38100">
                  <a:solidFill>
                    <a:srgbClr val="3E3A00"/>
                  </a:solidFill>
                </a:ln>
                <a:solidFill>
                  <a:srgbClr val="FFFF29"/>
                </a:solidFill>
                <a:latin typeface="OCR A Extended" panose="02010509020102010303" pitchFamily="50" charset="0"/>
              </a:rPr>
              <a:t>1975-1978 Personnel officer and aide on President Jimmy Carter’s White House staff</a:t>
            </a:r>
            <a:endParaRPr lang="en-US" sz="5000" b="1" dirty="0">
              <a:ln w="38100">
                <a:solidFill>
                  <a:srgbClr val="3E3A00"/>
                </a:solidFill>
              </a:ln>
              <a:solidFill>
                <a:srgbClr val="FFFF29"/>
              </a:solidFill>
              <a:latin typeface="OCR A Extended" panose="02010509020102010303" pitchFamily="50" charset="0"/>
            </a:endParaRP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1988-1990 Commanded the 3300th Technical Training Wing at Keesler—the unit that would later become our own 81st TRG!</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1999 Served as site director for United Space Alliance operations at the NASA Kennedy Space Center</a:t>
            </a:r>
            <a:endParaRPr lang="en-US" sz="5000" b="1" dirty="0">
              <a:ln w="38100">
                <a:solidFill>
                  <a:srgbClr val="3E3A00"/>
                </a:solidFill>
              </a:ln>
              <a:solidFill>
                <a:srgbClr val="FFFF29"/>
              </a:solidFill>
              <a:latin typeface="OCR A Extended" panose="02010509020102010303" pitchFamily="50" charset="0"/>
            </a:endParaRPr>
          </a:p>
        </p:txBody>
      </p:sp>
      <p:cxnSp>
        <p:nvCxnSpPr>
          <p:cNvPr id="75" name="Straight Connector 74"/>
          <p:cNvCxnSpPr/>
          <p:nvPr/>
        </p:nvCxnSpPr>
        <p:spPr>
          <a:xfrm flipV="1">
            <a:off x="21636981" y="19343662"/>
            <a:ext cx="0" cy="1487565"/>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21156921" y="18338156"/>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8" name="Rounded Rectangle 77"/>
          <p:cNvSpPr/>
          <p:nvPr/>
        </p:nvSpPr>
        <p:spPr>
          <a:xfrm>
            <a:off x="541290" y="30491875"/>
            <a:ext cx="13986131" cy="10777654"/>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endParaRPr lang="en-US" sz="5000" b="1" spc="-100" dirty="0">
              <a:ln w="38100">
                <a:solidFill>
                  <a:srgbClr val="3E3A00"/>
                </a:solidFill>
              </a:ln>
              <a:solidFill>
                <a:srgbClr val="FFFF29"/>
              </a:solidFill>
              <a:latin typeface="OCR A Extended" panose="02010509020102010303" pitchFamily="50" charset="0"/>
            </a:endParaRPr>
          </a:p>
        </p:txBody>
      </p:sp>
      <p:sp>
        <p:nvSpPr>
          <p:cNvPr id="80" name="Rounded Rectangle 79"/>
          <p:cNvSpPr/>
          <p:nvPr/>
        </p:nvSpPr>
        <p:spPr>
          <a:xfrm>
            <a:off x="2518732" y="5812890"/>
            <a:ext cx="9988005" cy="8417459"/>
          </a:xfrm>
          <a:prstGeom prst="roundRect">
            <a:avLst/>
          </a:prstGeom>
          <a:solidFill>
            <a:srgbClr val="ACD292">
              <a:alpha val="70000"/>
            </a:srgbClr>
          </a:solidFill>
          <a:ln w="254000">
            <a:solidFill>
              <a:srgbClr val="6BC547"/>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19" name="TextBox 18"/>
          <p:cNvSpPr txBox="1"/>
          <p:nvPr/>
        </p:nvSpPr>
        <p:spPr>
          <a:xfrm>
            <a:off x="1670095" y="5954302"/>
            <a:ext cx="11478891" cy="8402300"/>
          </a:xfrm>
          <a:prstGeom prst="rect">
            <a:avLst/>
          </a:prstGeom>
          <a:noFill/>
        </p:spPr>
        <p:txBody>
          <a:bodyPr wrap="square" rtlCol="0">
            <a:spAutoFit/>
            <a:scene3d>
              <a:camera prst="orthographicFront">
                <a:rot lat="0" lon="21599974" rev="0"/>
              </a:camera>
              <a:lightRig rig="threePt" dir="t"/>
            </a:scene3d>
          </a:bodyPr>
          <a:lstStyle/>
          <a:p>
            <a:pPr algn="ctr"/>
            <a:r>
              <a:rPr lang="en-US" sz="11000" dirty="0" err="1" smtClean="0">
                <a:ln w="101600">
                  <a:solidFill>
                    <a:srgbClr val="464100"/>
                  </a:solidFill>
                </a:ln>
                <a:solidFill>
                  <a:srgbClr val="FFFF29"/>
                </a:solidFill>
                <a:latin typeface="Magneto" panose="04030805050802020D02" pitchFamily="82" charset="0"/>
              </a:rPr>
              <a:t>Marcelite</a:t>
            </a:r>
            <a:r>
              <a:rPr lang="en-US" sz="11000" dirty="0" smtClean="0">
                <a:ln w="101600">
                  <a:solidFill>
                    <a:srgbClr val="464100"/>
                  </a:solidFill>
                </a:ln>
                <a:solidFill>
                  <a:srgbClr val="FFFF29"/>
                </a:solidFill>
                <a:latin typeface="Magneto" panose="04030805050802020D02" pitchFamily="82" charset="0"/>
              </a:rPr>
              <a:t> J.</a:t>
            </a:r>
            <a:r>
              <a:rPr lang="en-US" sz="12000" dirty="0" smtClean="0">
                <a:ln w="101600">
                  <a:solidFill>
                    <a:srgbClr val="464100"/>
                  </a:solidFill>
                </a:ln>
                <a:solidFill>
                  <a:srgbClr val="FFFF29"/>
                </a:solidFill>
                <a:latin typeface="Magneto" panose="04030805050802020D02" pitchFamily="82" charset="0"/>
              </a:rPr>
              <a:t> Harris</a:t>
            </a:r>
          </a:p>
          <a:p>
            <a:pPr algn="ctr"/>
            <a:r>
              <a:rPr lang="en-US" sz="9500" dirty="0" smtClean="0">
                <a:ln w="101600">
                  <a:solidFill>
                    <a:srgbClr val="464100"/>
                  </a:solidFill>
                </a:ln>
                <a:solidFill>
                  <a:srgbClr val="FFFF29"/>
                </a:solidFill>
                <a:latin typeface="Magneto" panose="04030805050802020D02" pitchFamily="82" charset="0"/>
              </a:rPr>
              <a:t>Major General</a:t>
            </a:r>
            <a:br>
              <a:rPr lang="en-US" sz="9500" dirty="0" smtClean="0">
                <a:ln w="101600">
                  <a:solidFill>
                    <a:srgbClr val="464100"/>
                  </a:solidFill>
                </a:ln>
                <a:solidFill>
                  <a:srgbClr val="FFFF29"/>
                </a:solidFill>
                <a:latin typeface="Magneto" panose="04030805050802020D02" pitchFamily="82" charset="0"/>
              </a:rPr>
            </a:br>
            <a:r>
              <a:rPr lang="en-US" sz="9500" dirty="0" smtClean="0">
                <a:ln w="101600">
                  <a:solidFill>
                    <a:srgbClr val="464100"/>
                  </a:solidFill>
                </a:ln>
                <a:solidFill>
                  <a:srgbClr val="FFFF29"/>
                </a:solidFill>
                <a:latin typeface="Magneto" panose="04030805050802020D02" pitchFamily="82" charset="0"/>
              </a:rPr>
              <a:t>Retired</a:t>
            </a:r>
            <a:br>
              <a:rPr lang="en-US" sz="9500" dirty="0" smtClean="0">
                <a:ln w="101600">
                  <a:solidFill>
                    <a:srgbClr val="464100"/>
                  </a:solidFill>
                </a:ln>
                <a:solidFill>
                  <a:srgbClr val="FFFF29"/>
                </a:solidFill>
                <a:latin typeface="Magneto" panose="04030805050802020D02" pitchFamily="82" charset="0"/>
              </a:rPr>
            </a:br>
            <a:r>
              <a:rPr lang="en-US" sz="9500" dirty="0" smtClean="0">
                <a:ln w="101600">
                  <a:solidFill>
                    <a:srgbClr val="464100"/>
                  </a:solidFill>
                </a:ln>
                <a:solidFill>
                  <a:srgbClr val="FFFF29"/>
                </a:solidFill>
                <a:latin typeface="Magneto" panose="04030805050802020D02" pitchFamily="82" charset="0"/>
              </a:rPr>
              <a:t>USAF</a:t>
            </a:r>
            <a:endParaRPr lang="en-US" sz="9500" dirty="0">
              <a:ln w="101600">
                <a:solidFill>
                  <a:srgbClr val="464100"/>
                </a:solidFill>
              </a:ln>
              <a:solidFill>
                <a:srgbClr val="FFFF29"/>
              </a:solidFill>
              <a:latin typeface="Magneto" panose="04030805050802020D02" pitchFamily="82" charset="0"/>
            </a:endParaRPr>
          </a:p>
        </p:txBody>
      </p:sp>
      <p:sp>
        <p:nvSpPr>
          <p:cNvPr id="59" name="Rounded Rectangle 58"/>
          <p:cNvSpPr/>
          <p:nvPr/>
        </p:nvSpPr>
        <p:spPr>
          <a:xfrm>
            <a:off x="2372012" y="5606754"/>
            <a:ext cx="10288099" cy="8797922"/>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81" name="Rectangle 80"/>
          <p:cNvSpPr/>
          <p:nvPr/>
        </p:nvSpPr>
        <p:spPr>
          <a:xfrm>
            <a:off x="-381002" y="41302667"/>
            <a:ext cx="23812502" cy="2646878"/>
          </a:xfrm>
          <a:prstGeom prst="rect">
            <a:avLst/>
          </a:prstGeom>
        </p:spPr>
        <p:txBody>
          <a:bodyPr wrap="square">
            <a:spAutoFit/>
          </a:bodyPr>
          <a:lstStyle/>
          <a:p>
            <a:pPr algn="ctr"/>
            <a:r>
              <a:rPr lang="en-US" sz="8300" dirty="0" smtClean="0">
                <a:ln w="88900">
                  <a:solidFill>
                    <a:srgbClr val="464100"/>
                  </a:solidFill>
                </a:ln>
                <a:solidFill>
                  <a:srgbClr val="FFFF29"/>
                </a:solidFill>
                <a:latin typeface="Magneto" panose="04030805050802020D02" pitchFamily="82" charset="0"/>
              </a:rPr>
              <a:t>When you face a challenge for the first time, what will be your key to success?</a:t>
            </a:r>
            <a:endParaRPr lang="en-US" sz="8300" dirty="0">
              <a:ln w="88900">
                <a:solidFill>
                  <a:srgbClr val="464100"/>
                </a:solidFill>
              </a:ln>
              <a:solidFill>
                <a:srgbClr val="FFFF29"/>
              </a:solidFill>
            </a:endParaRPr>
          </a:p>
        </p:txBody>
      </p:sp>
      <p:cxnSp>
        <p:nvCxnSpPr>
          <p:cNvPr id="82" name="Straight Connector 81"/>
          <p:cNvCxnSpPr/>
          <p:nvPr/>
        </p:nvCxnSpPr>
        <p:spPr>
          <a:xfrm flipH="1">
            <a:off x="14342931" y="31444265"/>
            <a:ext cx="4591065"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1" name="Oval 50"/>
          <p:cNvSpPr/>
          <p:nvPr/>
        </p:nvSpPr>
        <p:spPr>
          <a:xfrm>
            <a:off x="18624123" y="309842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 name="Rectangle 61"/>
          <p:cNvSpPr/>
          <p:nvPr/>
        </p:nvSpPr>
        <p:spPr>
          <a:xfrm>
            <a:off x="30341576" y="6686550"/>
            <a:ext cx="14939207" cy="2181826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b="1" dirty="0" smtClean="0">
                <a:solidFill>
                  <a:schemeClr val="bg1"/>
                </a:solidFill>
              </a:rPr>
              <a:t>To change pictures:</a:t>
            </a:r>
          </a:p>
          <a:p>
            <a:pPr marL="1143000" indent="-1143000">
              <a:buAutoNum type="arabicPeriod"/>
            </a:pPr>
            <a:r>
              <a:rPr lang="en-US" dirty="0" smtClean="0">
                <a:solidFill>
                  <a:schemeClr val="bg1"/>
                </a:solidFill>
              </a:rPr>
              <a:t>Save the picture of the person you wish to use.</a:t>
            </a:r>
          </a:p>
          <a:p>
            <a:pPr marL="1143000" indent="-1143000">
              <a:buAutoNum type="arabicPeriod"/>
            </a:pPr>
            <a:r>
              <a:rPr lang="en-US" dirty="0">
                <a:solidFill>
                  <a:schemeClr val="bg1"/>
                </a:solidFill>
              </a:rPr>
              <a:t>S</a:t>
            </a:r>
            <a:r>
              <a:rPr lang="en-US" dirty="0" smtClean="0">
                <a:solidFill>
                  <a:schemeClr val="bg1"/>
                </a:solidFill>
              </a:rPr>
              <a:t>ingle-left-click </a:t>
            </a:r>
            <a:r>
              <a:rPr lang="en-US" dirty="0">
                <a:solidFill>
                  <a:schemeClr val="bg1"/>
                </a:solidFill>
              </a:rPr>
              <a:t>the grouped </a:t>
            </a:r>
            <a:r>
              <a:rPr lang="en-US" dirty="0" smtClean="0">
                <a:solidFill>
                  <a:schemeClr val="bg1"/>
                </a:solidFill>
              </a:rPr>
              <a:t>picture/shapes you wish to change on the poster. </a:t>
            </a:r>
            <a:r>
              <a:rPr lang="en-US" dirty="0">
                <a:solidFill>
                  <a:schemeClr val="bg1"/>
                </a:solidFill>
              </a:rPr>
              <a:t>Single-left-click again on </a:t>
            </a:r>
            <a:r>
              <a:rPr lang="en-US" dirty="0" smtClean="0">
                <a:solidFill>
                  <a:schemeClr val="bg1"/>
                </a:solidFill>
              </a:rPr>
              <a:t>the picture.</a:t>
            </a:r>
            <a:endParaRPr lang="en-US" dirty="0">
              <a:solidFill>
                <a:schemeClr val="bg1"/>
              </a:solidFill>
            </a:endParaRPr>
          </a:p>
          <a:p>
            <a:pPr marL="1143000" indent="-1143000">
              <a:buAutoNum type="arabicPeriod"/>
            </a:pPr>
            <a:r>
              <a:rPr lang="en-US" dirty="0">
                <a:solidFill>
                  <a:schemeClr val="bg1"/>
                </a:solidFill>
              </a:rPr>
              <a:t>Now single-right-click the </a:t>
            </a:r>
            <a:r>
              <a:rPr lang="en-US" dirty="0" smtClean="0">
                <a:solidFill>
                  <a:schemeClr val="bg1"/>
                </a:solidFill>
              </a:rPr>
              <a:t>picture and </a:t>
            </a:r>
            <a:r>
              <a:rPr lang="en-US" dirty="0">
                <a:solidFill>
                  <a:schemeClr val="bg1"/>
                </a:solidFill>
              </a:rPr>
              <a:t>select </a:t>
            </a:r>
            <a:r>
              <a:rPr lang="en-US" dirty="0" smtClean="0">
                <a:solidFill>
                  <a:schemeClr val="bg1"/>
                </a:solidFill>
              </a:rPr>
              <a:t>“Change Picture</a:t>
            </a:r>
            <a:r>
              <a:rPr lang="en-US" dirty="0">
                <a:solidFill>
                  <a:schemeClr val="bg1"/>
                </a:solidFill>
              </a:rPr>
              <a:t>” from the menu.</a:t>
            </a:r>
          </a:p>
          <a:p>
            <a:pPr marL="1143000" indent="-1143000">
              <a:buAutoNum type="arabicPeriod"/>
            </a:pPr>
            <a:r>
              <a:rPr lang="en-US" dirty="0" smtClean="0">
                <a:solidFill>
                  <a:schemeClr val="bg1"/>
                </a:solidFill>
              </a:rPr>
              <a:t>Choose the picture file you saved.</a:t>
            </a:r>
          </a:p>
          <a:p>
            <a:pPr marL="1143000" indent="-1143000">
              <a:buAutoNum type="arabicPeriod"/>
            </a:pPr>
            <a:r>
              <a:rPr lang="en-US" dirty="0">
                <a:solidFill>
                  <a:schemeClr val="bg1"/>
                </a:solidFill>
              </a:rPr>
              <a:t>You may wish to single-left-click the grouped </a:t>
            </a:r>
            <a:r>
              <a:rPr lang="en-US" dirty="0" smtClean="0">
                <a:solidFill>
                  <a:schemeClr val="bg1"/>
                </a:solidFill>
              </a:rPr>
              <a:t>picture/shapes </a:t>
            </a:r>
            <a:r>
              <a:rPr lang="en-US" dirty="0">
                <a:solidFill>
                  <a:schemeClr val="bg1"/>
                </a:solidFill>
              </a:rPr>
              <a:t>and single-left-click the new </a:t>
            </a:r>
            <a:r>
              <a:rPr lang="en-US" dirty="0" smtClean="0">
                <a:solidFill>
                  <a:schemeClr val="bg1"/>
                </a:solidFill>
              </a:rPr>
              <a:t>picture again </a:t>
            </a:r>
            <a:r>
              <a:rPr lang="en-US" dirty="0">
                <a:solidFill>
                  <a:schemeClr val="bg1"/>
                </a:solidFill>
              </a:rPr>
              <a:t>to adjust its </a:t>
            </a:r>
            <a:r>
              <a:rPr lang="en-US" dirty="0" smtClean="0">
                <a:solidFill>
                  <a:schemeClr val="bg1"/>
                </a:solidFill>
              </a:rPr>
              <a:t>size or crop it—especially useful if the new picture is not the same aspect ratio as the previous one.</a:t>
            </a:r>
          </a:p>
          <a:p>
            <a:pPr marL="1143000" indent="-1143000">
              <a:buAutoNum type="arabicPeriod"/>
            </a:pPr>
            <a:endParaRPr lang="en-US" dirty="0" smtClean="0">
              <a:solidFill>
                <a:schemeClr val="bg1"/>
              </a:solidFill>
            </a:endParaRPr>
          </a:p>
          <a:p>
            <a:pPr algn="ctr"/>
            <a:r>
              <a:rPr lang="en-US" b="1" dirty="0" smtClean="0">
                <a:solidFill>
                  <a:schemeClr val="bg1"/>
                </a:solidFill>
              </a:rPr>
              <a:t>DO </a:t>
            </a:r>
            <a:r>
              <a:rPr lang="en-US" b="1" u="sng" dirty="0" smtClean="0">
                <a:solidFill>
                  <a:schemeClr val="bg1"/>
                </a:solidFill>
              </a:rPr>
              <a:t>NOT</a:t>
            </a:r>
            <a:r>
              <a:rPr lang="en-US" b="1" dirty="0" smtClean="0">
                <a:solidFill>
                  <a:schemeClr val="bg1"/>
                </a:solidFill>
              </a:rPr>
              <a:t> CHANGE ROSIE THE RIVETER PICTURE!!!</a:t>
            </a:r>
            <a:endParaRPr lang="en-US" b="1" dirty="0">
              <a:solidFill>
                <a:schemeClr val="bg1"/>
              </a:solidFill>
            </a:endParaRPr>
          </a:p>
        </p:txBody>
      </p:sp>
      <p:sp>
        <p:nvSpPr>
          <p:cNvPr id="2" name="Rectangle 1"/>
          <p:cNvSpPr/>
          <p:nvPr/>
        </p:nvSpPr>
        <p:spPr>
          <a:xfrm>
            <a:off x="823351" y="30667345"/>
            <a:ext cx="13716000" cy="10095071"/>
          </a:xfrm>
          <a:prstGeom prst="rect">
            <a:avLst/>
          </a:prstGeom>
        </p:spPr>
        <p:txBody>
          <a:bodyPr>
            <a:spAutoFit/>
          </a:bodyPr>
          <a:lstStyle/>
          <a:p>
            <a:pPr lvl="0"/>
            <a:r>
              <a:rPr lang="en-US" sz="5000" b="1" spc="-100" dirty="0" smtClean="0">
                <a:ln w="38100">
                  <a:solidFill>
                    <a:srgbClr val="3E3A00"/>
                  </a:solidFill>
                </a:ln>
                <a:solidFill>
                  <a:srgbClr val="FFFF29"/>
                </a:solidFill>
                <a:latin typeface="OCR A Extended" panose="02010509020102010303" pitchFamily="50" charset="0"/>
              </a:rPr>
              <a:t>  The efforts of leaders on the leading edge of progress like </a:t>
            </a:r>
            <a:r>
              <a:rPr lang="en-US" sz="5000" b="1" spc="-100" dirty="0" err="1" smtClean="0">
                <a:ln w="38100">
                  <a:solidFill>
                    <a:srgbClr val="3E3A00"/>
                  </a:solidFill>
                </a:ln>
                <a:solidFill>
                  <a:srgbClr val="FFFF29"/>
                </a:solidFill>
                <a:latin typeface="OCR A Extended" panose="02010509020102010303" pitchFamily="50" charset="0"/>
              </a:rPr>
              <a:t>Marcelite</a:t>
            </a:r>
            <a:r>
              <a:rPr lang="en-US" sz="5000" b="1" spc="-100" dirty="0" smtClean="0">
                <a:ln w="38100">
                  <a:solidFill>
                    <a:srgbClr val="3E3A00"/>
                  </a:solidFill>
                </a:ln>
                <a:solidFill>
                  <a:srgbClr val="FFFF29"/>
                </a:solidFill>
                <a:latin typeface="OCR A Extended" panose="02010509020102010303" pitchFamily="50" charset="0"/>
              </a:rPr>
              <a:t> Harris help pave the way for women to pursue any path they want. </a:t>
            </a:r>
            <a:r>
              <a:rPr lang="en-US" sz="5000" b="1" spc="-100" dirty="0" smtClean="0">
                <a:ln w="38100">
                  <a:solidFill>
                    <a:srgbClr val="3E3A00"/>
                  </a:solidFill>
                </a:ln>
                <a:solidFill>
                  <a:srgbClr val="FFFF29"/>
                </a:solidFill>
                <a:latin typeface="OCR A Extended" panose="02010509020102010303" pitchFamily="50" charset="0"/>
              </a:rPr>
              <a:t>About her success, she says, “The reason that I was the first to do some things is because I love my job. Therefore I did my job well. That caused people to say ‘you’re who I want.’” Her determination made a difference when every step she took was one that few or no women  </a:t>
            </a:r>
            <a:br>
              <a:rPr lang="en-US" sz="5000" b="1" spc="-100" dirty="0" smtClean="0">
                <a:ln w="38100">
                  <a:solidFill>
                    <a:srgbClr val="3E3A00"/>
                  </a:solidFill>
                </a:ln>
                <a:solidFill>
                  <a:srgbClr val="FFFF29"/>
                </a:solidFill>
                <a:latin typeface="OCR A Extended" panose="02010509020102010303" pitchFamily="50" charset="0"/>
              </a:rPr>
            </a:br>
            <a:r>
              <a:rPr lang="en-US" sz="5000" b="1" spc="-100" dirty="0" smtClean="0">
                <a:ln w="38100">
                  <a:solidFill>
                    <a:srgbClr val="3E3A00"/>
                  </a:solidFill>
                </a:ln>
                <a:solidFill>
                  <a:srgbClr val="FFFF29"/>
                </a:solidFill>
                <a:latin typeface="OCR A Extended" panose="02010509020102010303" pitchFamily="50" charset="0"/>
              </a:rPr>
              <a:t> had taken before!</a:t>
            </a:r>
            <a:endParaRPr lang="en-US" sz="5000" b="1" spc="-100" dirty="0">
              <a:ln w="38100">
                <a:solidFill>
                  <a:srgbClr val="3E3A00"/>
                </a:solidFill>
              </a:ln>
              <a:solidFill>
                <a:srgbClr val="FFFF29"/>
              </a:solidFill>
              <a:latin typeface="OCR A Extended" panose="02010509020102010303" pitchFamily="50" charset="0"/>
            </a:endParaRPr>
          </a:p>
        </p:txBody>
      </p:sp>
    </p:spTree>
    <p:extLst>
      <p:ext uri="{BB962C8B-B14F-4D97-AF65-F5344CB8AC3E}">
        <p14:creationId xmlns:p14="http://schemas.microsoft.com/office/powerpoint/2010/main" val="5313708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1DB59C87A2064FAF8C485C8436B83E" ma:contentTypeVersion="0" ma:contentTypeDescription="Create a new document." ma:contentTypeScope="" ma:versionID="b047677bb64a43ddaa47a4ecece6a775">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34E6C7E-A5DD-4D0D-89EE-1777E749B6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57DC1B-5E6C-4B80-898E-CB476BC4A087}">
  <ds:schemaRefs>
    <ds:schemaRef ds:uri="http://schemas.microsoft.com/sharepoint/v3/contenttype/forms"/>
  </ds:schemaRefs>
</ds:datastoreItem>
</file>

<file path=customXml/itemProps3.xml><?xml version="1.0" encoding="utf-8"?>
<ds:datastoreItem xmlns:ds="http://schemas.openxmlformats.org/officeDocument/2006/customXml" ds:itemID="{8ED976CE-E81A-4285-AE6E-F60019E3FA60}">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 Theme</Template>
  <TotalTime>3137</TotalTime>
  <Words>307</Words>
  <Application>Microsoft Office PowerPoint</Application>
  <PresentationFormat>Custom</PresentationFormat>
  <Paragraphs>18</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Magneto</vt:lpstr>
      <vt:lpstr>OCR A Extended</vt:lpstr>
      <vt:lpstr>Wingdings</vt:lpstr>
      <vt:lpstr>Office Theme</vt:lpstr>
      <vt:lpstr>PowerPoint Presentation</vt:lpstr>
    </vt:vector>
  </TitlesOfParts>
  <Company>U.S Air Force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REYNOLDS, RACHEL L Capt USAF AETC 336 TRS/DO</dc:creator>
  <cp:lastModifiedBy>REYNOLDS, RACHEL L Maj USAF AETC 336 TRS/DO</cp:lastModifiedBy>
  <cp:revision>39</cp:revision>
  <cp:lastPrinted>2017-04-25T16:21:30Z</cp:lastPrinted>
  <dcterms:created xsi:type="dcterms:W3CDTF">2017-03-17T13:28:24Z</dcterms:created>
  <dcterms:modified xsi:type="dcterms:W3CDTF">2017-05-27T02:11:54Z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0x010100C91DB59C87A2064FAF8C485C8436B83E</vt:lpwstr>
  </property>
</Properties>
</file>

<file path=docProps/thumbnail.jpeg>
</file>